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42" r:id="rId2"/>
    <p:sldId id="341" r:id="rId3"/>
    <p:sldId id="377" r:id="rId4"/>
    <p:sldId id="258" r:id="rId5"/>
    <p:sldId id="332" r:id="rId6"/>
    <p:sldId id="376" r:id="rId7"/>
    <p:sldId id="333" r:id="rId8"/>
    <p:sldId id="334" r:id="rId9"/>
    <p:sldId id="379" r:id="rId10"/>
    <p:sldId id="378" r:id="rId11"/>
    <p:sldId id="335" r:id="rId12"/>
    <p:sldId id="336" r:id="rId13"/>
    <p:sldId id="306" r:id="rId14"/>
    <p:sldId id="343" r:id="rId15"/>
    <p:sldId id="337" r:id="rId16"/>
    <p:sldId id="339" r:id="rId17"/>
    <p:sldId id="340" r:id="rId18"/>
    <p:sldId id="338" r:id="rId19"/>
    <p:sldId id="380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81" r:id="rId29"/>
    <p:sldId id="352" r:id="rId30"/>
    <p:sldId id="353" r:id="rId31"/>
    <p:sldId id="354" r:id="rId32"/>
    <p:sldId id="355" r:id="rId33"/>
    <p:sldId id="357" r:id="rId34"/>
    <p:sldId id="382" r:id="rId35"/>
    <p:sldId id="356" r:id="rId36"/>
    <p:sldId id="358" r:id="rId37"/>
    <p:sldId id="359" r:id="rId38"/>
    <p:sldId id="375" r:id="rId39"/>
    <p:sldId id="360" r:id="rId40"/>
    <p:sldId id="361" r:id="rId41"/>
    <p:sldId id="362" r:id="rId42"/>
    <p:sldId id="374" r:id="rId43"/>
    <p:sldId id="363" r:id="rId44"/>
    <p:sldId id="364" r:id="rId45"/>
    <p:sldId id="373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83" r:id="rId55"/>
    <p:sldId id="384" r:id="rId56"/>
    <p:sldId id="385" r:id="rId57"/>
    <p:sldId id="38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54F"/>
    <a:srgbClr val="FFFD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5D616-DF28-403D-8A9D-F1605EB4DC7C}" v="9" dt="2018-09-19T05:28:34.177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0" autoAdjust="0"/>
  </p:normalViewPr>
  <p:slideViewPr>
    <p:cSldViewPr snapToGrid="0">
      <p:cViewPr>
        <p:scale>
          <a:sx n="100" d="100"/>
          <a:sy n="100" d="100"/>
        </p:scale>
        <p:origin x="95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Dionizio" userId="27584a42cba06e93" providerId="LiveId" clId="{A035D616-DF28-403D-8A9D-F1605EB4DC7C}"/>
    <pc:docChg chg="undo addSld delSld modSld sldOrd">
      <pc:chgData name="Alexandre Dionizio" userId="27584a42cba06e93" providerId="LiveId" clId="{A035D616-DF28-403D-8A9D-F1605EB4DC7C}" dt="2018-09-19T05:28:34.177" v="9"/>
      <pc:docMkLst>
        <pc:docMk/>
      </pc:docMkLst>
      <pc:sldChg chg="add del">
        <pc:chgData name="Alexandre Dionizio" userId="27584a42cba06e93" providerId="LiveId" clId="{A035D616-DF28-403D-8A9D-F1605EB4DC7C}" dt="2018-09-19T05:25:29.858" v="2" actId="2696"/>
        <pc:sldMkLst>
          <pc:docMk/>
          <pc:sldMk cId="633550026" sldId="256"/>
        </pc:sldMkLst>
      </pc:sldChg>
      <pc:sldChg chg="addSp delSp modSp ord">
        <pc:chgData name="Alexandre Dionizio" userId="27584a42cba06e93" providerId="LiveId" clId="{A035D616-DF28-403D-8A9D-F1605EB4DC7C}" dt="2018-09-19T05:28:34.177" v="9"/>
        <pc:sldMkLst>
          <pc:docMk/>
          <pc:sldMk cId="3961530007" sldId="322"/>
        </pc:sldMkLst>
        <pc:graphicFrameChg chg="add del mod modGraphic">
          <ac:chgData name="Alexandre Dionizio" userId="27584a42cba06e93" providerId="LiveId" clId="{A035D616-DF28-403D-8A9D-F1605EB4DC7C}" dt="2018-09-19T05:28:34.177" v="9"/>
          <ac:graphicFrameMkLst>
            <pc:docMk/>
            <pc:sldMk cId="3961530007" sldId="322"/>
            <ac:graphicFrameMk id="5" creationId="{234DF87A-0E37-4840-A94D-C38F19B1924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2D4F7-2291-44C2-A1D5-D3A3A1DC09E3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851C2-F160-47FF-A475-B8472684EEE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2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76434-7315-445F-905A-813CA9FE4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04B6F8-BE35-403B-8863-ECBAC7010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A09D51-C00C-43DC-8D4D-03C4AE7F0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160F29-4921-4FD0-95EC-6E4A66F8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1FE75E-4708-4373-8C52-277725A4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241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9D1DA-54E1-4FF1-9478-B3D5D076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2741FB-44B9-45EA-B2A7-DA92DE0A5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5AFB8-89C4-4D61-8328-C0073808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10D0B6-F97D-4C43-A8A9-5159731D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5EA6B1-638A-4EF8-8990-25CAF905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53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AE537B-07A8-4C42-8350-BF185CA753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B1DCB4-DFBC-4A2C-AEFB-F658E8ED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CEC4F5-30E7-494E-B461-1EB4E2FD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EA23B8-3465-4125-ADD0-201B838A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736539-EDE2-4DE1-AA75-D69F59BC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88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B5DF5-2D06-421A-BDC3-E358116D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0525F-F18A-4D2A-8601-85B0ABCA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87FFB1-6C5C-42F7-9A44-CC241EA3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43B7F2-9F3E-4507-8D8D-6DDDC4A42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6ED693-88C8-469C-B204-A1AABB7E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2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9CA20-1F50-4556-94C9-50F3CF30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E15DF-CD68-45AE-A3D5-20DCEB0F6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1CB6E6-4399-4F35-9903-4B5AE9F5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748B08-36C2-4BF1-9C1F-DCFAF5B7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B3B8A8-0470-4EDC-8369-713CD0AC8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73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06E1F-8FA6-45F4-BF7A-BCB1B548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420CCC-7168-49FA-8946-E46A5855C0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BDEFE8-56F1-48BA-9F88-980A83EA0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36E54B-0A03-46BD-8F00-6E4E8C0B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0BDDB2-15E8-4BE6-BBA1-3B44F6F1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099DCE-CC75-4073-8B78-96E539F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17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7FE25-5B02-49FD-9233-E6F01AF1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7221D7-80C4-4075-B07A-887349F8A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B93C77-2324-4DED-8897-E1F0C2BB7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531BA6-11F2-4E70-B044-2461593EF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C53010-2B08-4FB1-AB5A-5D7AEE7DB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D2CA85-F177-425C-A286-6F091A17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0BC7340-9B93-4EAD-938A-3E8E50068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211B1C-CF2B-4DE1-AC59-6215CC39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59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1949B-9D41-472D-9ADF-6FAB4DD6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B7F8C35-E395-4B8C-9788-457A5425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B7A387-8BE1-4F36-A789-238B9CE4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D0B1F2-020B-41A7-97A6-8E6D72BE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72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0FD320-D060-437C-8920-CCF86867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A14BEA-36FB-4CED-ABCB-D5A88061B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241C44-9D3A-4DDE-AE81-B2B5A8D0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62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66A99-476A-4955-91C9-435A240E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A9B7CB-30AF-4CA6-914A-F1BBD5AA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D8BB83-A2AF-4D34-BD42-A605A5D1A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5E70BB-7942-4E0A-A14D-2ABD53487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357288-D97F-46C1-A22B-A249991C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53D62A-7473-47D8-95D5-F01950EE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8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1D74B-4BAE-4BCD-863D-701D18D4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BB54B0-30F2-432E-AEA9-8F0A4817B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992FDF-98E0-4DD7-8147-A032A59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CB61C4-84C2-4E0F-9C58-7D5868B6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780AA6-32CD-4951-B71B-0BE483ED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20F762-83E9-4BEA-B662-32257A1A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03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FCC385-68CA-4974-A609-2D557A23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GB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A257E7-DAC3-4BF7-835B-FF7060E10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D8B0A-9E98-4FCD-A947-BE7DAD735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398A3-7236-4192-8EAC-86C1C8DDCA8D}" type="datetimeFigureOut">
              <a:rPr lang="en-GB" smtClean="0"/>
              <a:t>09/06/2021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EB4389-57FD-44E4-B8C7-5D053D9CD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EDBE5-CFE6-463D-B676-9AC9E2FFE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85AF-88D6-48A0-845C-B290707A703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2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unity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1D8DE1-A07D-4AC1-8203-93A2DA53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" r="1" b="16239"/>
          <a:stretch/>
        </p:blipFill>
        <p:spPr>
          <a:xfrm>
            <a:off x="20" y="10"/>
            <a:ext cx="5495089" cy="6857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4106889-9E10-4156-8742-B3088ADA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0" y="399630"/>
            <a:ext cx="5154168" cy="1197864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  <a:latin typeface="Bauhaus 93" panose="04030905020B02020C02" pitchFamily="82" charset="0"/>
              </a:rPr>
              <a:t>Space Shooter</a:t>
            </a:r>
            <a:endParaRPr lang="pt-BR" sz="6000" dirty="0">
              <a:solidFill>
                <a:srgbClr val="FFFF00"/>
              </a:solidFill>
              <a:latin typeface="Bauhaus 93" panose="04030905020B02020C02" pitchFamily="82" charset="0"/>
            </a:endParaRPr>
          </a:p>
        </p:txBody>
      </p:sp>
      <p:sp>
        <p:nvSpPr>
          <p:cNvPr id="16" name="!!Line">
            <a:extLst>
              <a:ext uri="{FF2B5EF4-FFF2-40B4-BE49-F238E27FC236}">
                <a16:creationId xmlns:a16="http://schemas.microsoft.com/office/drawing/2014/main" id="{29A9EE12-EF77-4DB4-84E4-043DE723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3328" y="822960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782EC2-913C-4365-89F5-EBD888FB2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00" y="722812"/>
            <a:ext cx="5154168" cy="1763213"/>
          </a:xfrm>
        </p:spPr>
        <p:txBody>
          <a:bodyPr anchor="t">
            <a:normAutofit/>
          </a:bodyPr>
          <a:lstStyle/>
          <a:p>
            <a:r>
              <a:rPr lang="en-US" sz="2200" dirty="0"/>
              <a:t>Gênero: Shooter 3D</a:t>
            </a:r>
          </a:p>
          <a:p>
            <a:r>
              <a:rPr lang="en-US" sz="2200" dirty="0"/>
              <a:t>Plataforma: Web</a:t>
            </a:r>
          </a:p>
          <a:p>
            <a:r>
              <a:rPr lang="en-US" sz="2200" dirty="0"/>
              <a:t>Engine: Unity 2020.3.10f1</a:t>
            </a:r>
          </a:p>
          <a:p>
            <a:r>
              <a:rPr lang="en-US" sz="2200" dirty="0"/>
              <a:t>Linguagem de programação: C#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0D112D6F-7157-4243-94D9-1D144CBF5763}"/>
              </a:ext>
            </a:extLst>
          </p:cNvPr>
          <p:cNvSpPr txBox="1">
            <a:spLocks/>
          </p:cNvSpPr>
          <p:nvPr/>
        </p:nvSpPr>
        <p:spPr>
          <a:xfrm>
            <a:off x="8610738" y="6142711"/>
            <a:ext cx="3578214" cy="715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rgbClr val="FFFF00"/>
                </a:solidFill>
              </a:rPr>
              <a:t>Alexandre Dionizio - SJR</a:t>
            </a:r>
          </a:p>
          <a:p>
            <a:pPr marL="0" indent="0" algn="r">
              <a:buNone/>
            </a:pPr>
            <a:r>
              <a:rPr lang="en-US" sz="1400" dirty="0">
                <a:solidFill>
                  <a:srgbClr val="FFFF00"/>
                </a:solidFill>
              </a:rPr>
              <a:t>alexandre.dionizio@sp.senac.br</a:t>
            </a:r>
          </a:p>
        </p:txBody>
      </p:sp>
    </p:spTree>
    <p:extLst>
      <p:ext uri="{BB962C8B-B14F-4D97-AF65-F5344CB8AC3E}">
        <p14:creationId xmlns:p14="http://schemas.microsoft.com/office/powerpoint/2010/main" val="3726578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Mostrar a posição atual da câmera e que devemos modificar sua posição por se tratar de um jogo com câmera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Top Down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da câmera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90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Mudar a projeção da câmera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Orthographic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(caso não esteja) e o </a:t>
            </a:r>
            <a:r>
              <a:rPr lang="pt-BR" b="1" dirty="0" err="1">
                <a:solidFill>
                  <a:srgbClr val="455463"/>
                </a:solidFill>
                <a:latin typeface="Open Sans"/>
              </a:rPr>
              <a:t>Size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Fixar a posição do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Clear Flags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Camera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Solid Color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black</a:t>
            </a: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No menu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Window/Rendering/Lightning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seção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Environment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verificar se a propriedade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Ambient Color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está definida como RGB(0, 0, 0)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Inserir uma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Directional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na cena, nomeá-la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resetar seu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Position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verifique que ele possui uma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Direction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agora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Selecionar novamente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resetar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perceba que a nave ficará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escura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mas ao movermos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 da 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a luz será refletida na nave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 do Gizmo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mudando para a visão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Top Down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Modifique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 Rotation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-115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modifique o campo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Intensity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0.75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Duplicar o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Main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renomeá-lo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125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Mudar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intensidade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da luz do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0.5 e altera a cor para RGB(128, 192, 192)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Duplicar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renomeá-lo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Rim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Desabilitar 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Fill 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Selecionar novamente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Rim Light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resetar o transform e mudar sua cor para branco RGB(255,255,255) no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Rotation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-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15,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65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intensidade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0.25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Volte para 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visão da Cena do jogo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crie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Empty GO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 renomeie-o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Lighting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 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deste GO e arraste todos os objetos de iluminação recém-criados (Main, Fill e Rim Light)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Selecione o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Lighting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altere seu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Position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100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, com isto as iluminações ficarão distantes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100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units acima da nave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 e 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3D Quad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resete seu transform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90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Collider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deste componente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Arraste e solte para dentro deste componente a textura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tile_nebula_green_dff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texture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mobile/Bumped Specular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aplicar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resete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 Position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mude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visão de cena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 jogo e 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escala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15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Y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30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aperte a tecla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ver como ficou e fazer ajustes caso necessário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novamente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 (Quad)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Unlit/Texture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Com este shadder o cenário ficará mais puxado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azul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mais importante: sua iluminação ficará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independente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nosso sistema de iluminação recém-criado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visão de game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veja como ficou. Muito provavelmente o Player ficou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mesmo plano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que o cenário e isso não pode ocorrer. 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-10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Corpos rígidos permitem seus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 (GO)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agirem sob o controle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física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corpo rígido pode receber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forças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torque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fazer seus objetos se moverem de forma realista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Qualquer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 conter um corpo rígido para ser influenciado pela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agir sob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forças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adicionais por meio de scripts ou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interagir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outros objetos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por meio do motor de física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NVIDIA PhysX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https://docs.unity3d.com/Manual/class-Rigidbody.html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(RigidBody)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CA1360E4-F7D8-4DC3-B681-9B89E5DF66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4745955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Habilite 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Console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e deixe-a ao lado da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uma nova pasta no projeto e nomeá-la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C# 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duplo clique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 mesmo para abrir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Visual Studio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Explicar o funcionamento das funções padrões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Start()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depois a diferença entre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Remover os métodos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Start()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criar 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FixedUpdate()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o script abaixo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Movimentando o Player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Mathf.Clamp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Na ciência da computação, usamos a palavra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clamp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como forma de restringir um número entre dois outros números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Quando o número é “grampeado”, ele mantém o seu próprio valor, ficando na faixa imposta pelos dois outros valores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Ele assume o menor valor se inicialmente forem mais baixos do que isso, ou o mais elevado se inicialmente for mais elevado do que isso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571500" lvl="1" algn="l">
              <a:lnSpc>
                <a:spcPct val="150000"/>
              </a:lnSpc>
            </a:pPr>
            <a:r>
              <a:rPr lang="pt-BR" sz="2600" dirty="0">
                <a:solidFill>
                  <a:srgbClr val="455463"/>
                </a:solidFill>
                <a:latin typeface="Open Sans"/>
              </a:rPr>
              <a:t>https://docs.unity3d.com/Manual/class-Mathf.html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 da Prof. Cecília da 5ª série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4EEF5482-51CF-4691-8964-8F879A3037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864813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1"/>
            <a:ext cx="765068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Quaternions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São usados ​​em matemática pura , mas também têm usos práticos em matemática aplicada, particularmente para cálculos envolvendo rotações tridimensionais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Podem ser utilizados em conjunto com outros métodos de rotação, como ângulos de Euler e matrizes de rotação , ou como alternativa, dependendo da aplicação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Os ângulos de Euler são três ângulos introduzidos por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Leonhard Euler 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para descrever a orientação de um corpo rígido em relação a um sistema de coordenadas fixo 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571500" lvl="1" algn="l">
              <a:lnSpc>
                <a:spcPct val="150000"/>
              </a:lnSpc>
            </a:pPr>
            <a:r>
              <a:rPr lang="pt-BR" sz="3800" dirty="0">
                <a:solidFill>
                  <a:srgbClr val="455463"/>
                </a:solidFill>
                <a:latin typeface="Open Sans"/>
              </a:rPr>
              <a:t>	https://docs.unity3d.com/Manual/class-Quaternion.html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endParaRPr lang="pt-BR" sz="32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Lembrando da Prof. Cecília da 5ª série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4BB5274-7122-466E-A88B-1800953F1621}"/>
              </a:ext>
            </a:extLst>
          </p:cNvPr>
          <p:cNvGrpSpPr/>
          <p:nvPr/>
        </p:nvGrpSpPr>
        <p:grpSpPr>
          <a:xfrm>
            <a:off x="8211797" y="1905246"/>
            <a:ext cx="3504824" cy="4360758"/>
            <a:chOff x="8594974" y="2002822"/>
            <a:chExt cx="3504824" cy="43607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BA35E0-617F-47A6-B17E-0F1D42C16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4974" y="2002822"/>
              <a:ext cx="3118970" cy="351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DC2679EF-3BCC-4C50-9E74-4B463AD7A153}"/>
                </a:ext>
              </a:extLst>
            </p:cNvPr>
            <p:cNvSpPr txBox="1"/>
            <p:nvPr/>
          </p:nvSpPr>
          <p:spPr>
            <a:xfrm>
              <a:off x="8594974" y="5532583"/>
              <a:ext cx="3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Definição geométrica dos ângulos de Euler clássicos. O sistema xyz (fixo) é mostrado em azul, o sistema XYZ (girado) é mostrado em vermelho. A linha de nós ( N ) é mostrada em verde</a:t>
              </a:r>
            </a:p>
          </p:txBody>
        </p:sp>
      </p:grpSp>
      <p:pic>
        <p:nvPicPr>
          <p:cNvPr id="10" name="Gráfico 9" descr="Documentação Unity">
            <a:extLst>
              <a:ext uri="{FF2B5EF4-FFF2-40B4-BE49-F238E27FC236}">
                <a16:creationId xmlns:a16="http://schemas.microsoft.com/office/drawing/2014/main" id="{B48D078E-79D9-4E6F-AD6D-9CD4F6926C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531" y="5419286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2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1"/>
            <a:ext cx="11865943" cy="4958053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Movimentando o Player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31AE00-7CC6-4F99-9BEB-D05684F5D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1" y="1510770"/>
            <a:ext cx="5360770" cy="4958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35F47AE-8636-4A5B-80B3-CCEEB68C2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395" y="2120453"/>
            <a:ext cx="6405079" cy="3738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25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resetar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Quad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será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background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reset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deixá-lo como filho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X Rotation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90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afim de manter a face do mesmo perpendicular à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Vamos agora criar a arte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laser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Crie um novo material chamado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fx_laser_orange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shadder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mobile/diffuse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Associe a textura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fx_laser_orange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novo material criado e arraste e solte o material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criado previamente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selecionado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Mobile/Particles/Additive 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e remover a propriedade </a:t>
            </a:r>
            <a:r>
              <a:rPr lang="pt-BR" sz="3600" b="1" strike="sngStrike" dirty="0" err="1">
                <a:solidFill>
                  <a:srgbClr val="455463"/>
                </a:solidFill>
                <a:latin typeface="Open Sans"/>
              </a:rPr>
              <a:t>Tint</a:t>
            </a:r>
            <a:r>
              <a:rPr lang="pt-BR" sz="3600" b="1" strike="sngStrike" dirty="0">
                <a:solidFill>
                  <a:srgbClr val="455463"/>
                </a:solidFill>
                <a:latin typeface="Open Sans"/>
              </a:rPr>
              <a:t> Color 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do shadder </a:t>
            </a:r>
            <a:r>
              <a:rPr lang="pt-BR" sz="3600" b="1" strike="sngStrike" dirty="0" err="1">
                <a:solidFill>
                  <a:srgbClr val="455463"/>
                </a:solidFill>
                <a:latin typeface="Open Sans"/>
              </a:rPr>
              <a:t>fx_bolt_orange</a:t>
            </a:r>
            <a:r>
              <a:rPr lang="pt-BR" sz="3600" strike="sngStrike" dirty="0">
                <a:solidFill>
                  <a:srgbClr val="455463"/>
                </a:solidFill>
                <a:latin typeface="Open Sans"/>
              </a:rPr>
              <a:t>, pois não usaremos em nosso projeto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2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Flowchart: Document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6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158B494-FFBB-4376-A95A-EA5DBA496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Objetivos do projeto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395887-A223-4DAF-A624-502618F0CA6E}"/>
              </a:ext>
            </a:extLst>
          </p:cNvPr>
          <p:cNvSpPr/>
          <p:nvPr/>
        </p:nvSpPr>
        <p:spPr>
          <a:xfrm>
            <a:off x="4086225" y="88343"/>
            <a:ext cx="8025419" cy="668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Aprender a criar jogos de estilo infinitos ou intermináveis ​​com desempenho, movendo o mundo em vez do jogador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Aprender a otimizar seu jogo para criar uma ilusão de muitos objetos em cena usando apenas alguns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Inserir elementos multimídia no jogo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Criar um jogo do gênero shooter 3D utilizando física não-realista através da game engine Unity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Publicar o jogo na Unity Play, criando ou enriquecendo seu portfólio profissional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E28AE1-3287-4E1C-B9CB-3E1C093D4D54}"/>
              </a:ext>
            </a:extLst>
          </p:cNvPr>
          <p:cNvSpPr txBox="1"/>
          <p:nvPr/>
        </p:nvSpPr>
        <p:spPr>
          <a:xfrm>
            <a:off x="618519" y="4066422"/>
            <a:ext cx="3367694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pt-BR" b="1" dirty="0">
                <a:latin typeface="Open Sans"/>
              </a:rPr>
              <a:t>Fonte:</a:t>
            </a:r>
            <a:br>
              <a:rPr lang="pt-BR" b="1" dirty="0">
                <a:latin typeface="Open Sans"/>
              </a:rPr>
            </a:br>
            <a:r>
              <a:rPr lang="pt-BR" sz="1800" dirty="0">
                <a:latin typeface="Open Sans"/>
              </a:rPr>
              <a:t>https://learn.unity.com/tutorial/introduction-to-space-shooter?uv=5.x&amp;projectId=5c5148e1edbc2a001fd5bdfe</a:t>
            </a:r>
            <a:endParaRPr lang="pt-BR" sz="4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9685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desmarcar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Gravity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VFX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remover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collider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deste componente, pois iremos criar um para o GO Bolt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podemos ter 02 colisores na mesma família de 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novamente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Bolt,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Capsule Collider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direção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colisor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eixo Z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Alterar a posição da câmera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TopDow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envolver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colisor corretamente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(Radius:0.03 e Height:0.5)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Marcar o colisor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IsTrigger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Bolt, renomeá-lo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Mover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depois anexá-lo a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removê-lo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cena do jogo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arrastando o prefab para 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6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14642A-1542-4935-8B0F-EC6284BC6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502" y="1780772"/>
            <a:ext cx="8382000" cy="441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10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como filho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</a:t>
            </a:r>
            <a:r>
              <a:rPr lang="pt-BR" sz="3600" b="1" dirty="0" err="1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visão de cena do jogo, selecione 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cena e arraste-o para frente da nave (1 a 1.25 no eixo Z Position)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testar a posição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basta arrastar para a cena de jogo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Bolt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deixando-o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ShotSpawn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Verificar sua posição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original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cena do jogo (local value)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Abrir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desenvolvermos a codificação do tiro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Atirando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4F8E6E-9CFD-4A84-B142-9CBA4817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6" y="1510770"/>
            <a:ext cx="4807947" cy="5099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050D81-DFDD-453D-BEA8-BDFFFF1DD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310" y="2916423"/>
            <a:ext cx="7018380" cy="2495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6946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Cube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definir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Z Position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5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escala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(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15, 1, 20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Ativar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IsTrigger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Box 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Desativar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Renderer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script chamado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anexá-lo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script e anexá-lo ao GO Boundary, podemos remover os componentes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Renderer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Mesh Filter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o game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Destruindo objetos fora do limite de tela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Destruindo objetos fora do limite de tela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1B3468-D337-4592-9D4D-7167A46B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37" y="2219325"/>
            <a:ext cx="6715125" cy="241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229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7151919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Materials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projeto, selecione o material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prop_asteoroid_01_mat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Mobile/Bumped Specular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adicione as 02 texturas com o mesmo nome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*Clique no botão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consertar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as modificações caso a Unity solicite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model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prop_asteroid_01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aplique este material ao model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Repita os passos para os 03 asteroides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Aplicando material e textura aos 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1B11F94-97C7-413A-8649-B949B6C5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84" y="1510770"/>
            <a:ext cx="3495485" cy="51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7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11748858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Quando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colide com outro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a Unity chama 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OnTriggerEnter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OnTriggerEnter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acontece na função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FixedUpdate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quando dois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colidem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Colliders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envolvidos nem sempre estão no ponto de contato inicial e ambos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devem conter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https://docs.unity3d.com/ScriptReference/Collider.OnTriggerEnter.html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38440229-3BCD-428F-B323-4B4DAC5DC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241358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resete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seu transform e altere o eixo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Z Position do GO Asteroid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8.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Arraste e solte o model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prop_asteroid_01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deixe-o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resete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transform.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adicione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remova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gravidade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o asteroide não caia no vazio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Capsule Collider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modifique seu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raio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altura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envelopar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asteroide como um todo (uma maneira mais eficiente é modificá-lo manualmente na cena do jogo 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mouse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 tecla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SHIFT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Salve a cena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veja que o asteroide fica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parado.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Vamos 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manipular este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nomeie-o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RandomRotator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Anexe o script ao asteroide e execute a Unity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testar.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ao passar o tempo o asteroide perde velocidade, para resolver isso precisamos alterar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arrasto angular para 0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RigidBody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Teste novamente mas agora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atire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Verifique que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houve colisão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mesmo ambos possuindo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colisores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! Isso aconteceu porque tanto o asteroide com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míssil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estão usando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Triggers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e esses componentes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não possuem colisões físicas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não escrevemos nada nos Triggers para capturar o evento!!! Crie mais um novo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nomeie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42D33F-A996-4006-A3B1-ABB35975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2078762"/>
            <a:ext cx="6038850" cy="2733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894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5" name="Flowchart: Document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6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158B494-FFBB-4376-A95A-EA5DBA496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Legendas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395887-A223-4DAF-A624-502618F0CA6E}"/>
              </a:ext>
            </a:extLst>
          </p:cNvPr>
          <p:cNvSpPr/>
          <p:nvPr/>
        </p:nvSpPr>
        <p:spPr>
          <a:xfrm>
            <a:off x="4086225" y="88343"/>
            <a:ext cx="8025419" cy="2433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50000"/>
              </a:lnSpc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  <a:p>
            <a:pPr marL="114300">
              <a:lnSpc>
                <a:spcPct val="150000"/>
              </a:lnSpc>
            </a:pPr>
            <a:r>
              <a:rPr lang="pt-BR" sz="24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Dicas e materiais extras</a:t>
            </a: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  <a:p>
            <a:pPr marL="857250" indent="-742950">
              <a:lnSpc>
                <a:spcPct val="150000"/>
              </a:lnSpc>
              <a:buFont typeface="+mj-lt"/>
              <a:buAutoNum type="arabicPeriod"/>
            </a:pPr>
            <a:endParaRPr lang="pt-BR" sz="24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6AEBE7BA-DB8D-46D1-978E-DECD75C65F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225" y="549010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62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832401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anexá-lo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execute a Unity para testar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o asteroide está sendo destruído assim que o jogo inicia. Isso é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Insira uma linha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depurar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este erro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antes de destruir o primeiro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execute novamente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Verifique que o que está sendo destruído é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conforme mostra a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resolver esse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insira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Boundary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criando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estrutura condicional simples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verifica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pelo nome e caso positivo realiza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return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83502D-2D14-45FE-A9CE-1BAB1C84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846" y="2039412"/>
            <a:ext cx="2543175" cy="398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86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2" y="1780772"/>
            <a:ext cx="832401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Inimigos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E8994E-6B1E-4AEE-A5C8-BC4BAAC7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1834624"/>
            <a:ext cx="6572250" cy="4391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7948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 vá ao diretório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VFX/Explosions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selecione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clique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Open Prefab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Insira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DestroyByLifetime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lifetime = 1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arraste o áudio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Explosion_asteroid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AudioClip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Particle System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insira o material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part_spark_large_mat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Renderer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Adicione a textura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part_spark_large_dff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Shadder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clique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inserir as texturas nos materiais abaixo: 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part_glow_mat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Default-Particle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Part_shockwave_mat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part_shockwave_dff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part_sparkTrails_mat </a:t>
            </a:r>
            <a:r>
              <a:rPr lang="pt-BR" sz="32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part_spark_small_dff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Teste a explosão inserindo o prefab 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 do jogo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Repita os passos acima para todas as explosões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Inserindo materiais e texturas às explosões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Utilizando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Unity é possível criar, configurar e armazenar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 completo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todos os seus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componentes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valores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propriedade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GameObjects como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ativo reutilizável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Quando reutilizamos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configurado de uma maneira particular - como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NPC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ou partes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cenário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- em vários lugares na cena ou em várias cenas em seu projeto, devemos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convertê-lo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em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. Isso é melhor do que simplesmente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copiar e colar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o GameObject, porque o sistema Prefab permite que você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mantenha automaticamente todas as cópias em sincronia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Quaisquer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edições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automaticamente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refletidas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instâncias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desse Prefab, permitindo que você faça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grandes mudanças facilmente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todo o seu Projeto, sem ter que fazer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repetidamente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mesma edição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em todas as cópias do ativo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4200" dirty="0">
                <a:solidFill>
                  <a:srgbClr val="455463"/>
                </a:solidFill>
                <a:latin typeface="Open Sans"/>
              </a:rPr>
              <a:t>https://docs.unity3d.com/Manual/Prefabs.html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Prefab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ED965077-46C3-4BDC-839A-A415A7F08A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37" y="5341111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instanciar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antes do primeiro método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projeto vá ao diretório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VFX/Explosions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selecione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explosion_asteroid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 arraste-o para dentro do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Unity 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insira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o mesmo nome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Voltando ao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adicione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estrutura condicional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após a instância da explosão que verifique a tag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instancia uma explosão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Execute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teste. Agora ocorrerá uma explosão quando acertamos um tiro no asteroide e quando colidirmos com ele nosso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será destruído e ocorrerá uma outra explosão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movimentar o asteroide. Anexe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Mover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também 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altere o valor da variável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speed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-5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o arquivo e teste novamente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prefab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delete-o da cena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salve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projeto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Manipulando explosões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controller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Empty GO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nomeá-lo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resetar o componente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script C#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Voltando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editor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insira os valores no script para a variável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Spawn Values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: x:6, y:0 e z:16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Arrastar o prefab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dentro do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criar uma referência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5796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controller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080C12-7BCC-4D5B-8CAA-F01BD37E6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28" y="1524998"/>
            <a:ext cx="10393343" cy="50102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804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Co-rotinas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aprenderemos a usar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como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função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tem a capacidade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pausar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execução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retornar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controle à Unity, mas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continuar de onde parou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frame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seguinte</a:t>
            </a: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https://docs.unity3d.com/Manual/Coroutines.html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85BCF3A0-1D3C-481E-A5F7-050998E30C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1" y="5399889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instancie vários objetos, gerando uma onda de inimigos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Para resolver este problema, vamos usar o recurso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co-rotina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DestroyByTime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arraste 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asteroid_explosion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dentro deste script (caso ainda não tenha feito anteriormente) para que os asteroides sejam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destruídos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após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99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64FFAC-049D-482D-8495-A73D1B73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9" y="1691862"/>
            <a:ext cx="5507856" cy="4172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FCE312-E224-45C5-AB1A-D37ED96D8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437" y="2275295"/>
            <a:ext cx="5869334" cy="3608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564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Criar um novo projeto 3D na Unity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2020.2.10f1 LTS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nomeá-lo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SpaceShooter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criar o projeto, descompactar e importar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Assets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que estão em nosso GitHub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 Settings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alterar a plataforma específica de build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WebGL (HTML 5)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adicionar uma nova resolução de tela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600 x 900 e nomeá-la de Web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Salvar a nova configuração de layout como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modificando alguns layouts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Verificar como fica a visão na perspectiva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Assets e configurando o layout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waves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C89CD8-1E95-4456-99D0-75019673E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52" y="2901424"/>
            <a:ext cx="5372100" cy="2257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22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usaremos o sistema de áudio da Unity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Os recursos de áudio da Unity incluem som espacial totalmente 3D, mixagem e masterização em tempo real, hierarquias de mixers, snapshots, efeitos predefinidos e muito mais...</a:t>
            </a:r>
          </a:p>
          <a:p>
            <a:pPr marL="114300" algn="l">
              <a:lnSpc>
                <a:spcPct val="150000"/>
              </a:lnSpc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https://docs.unity3d.com/Manual/AudioOverview.html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13" name="Gráfico 12" descr="Documentação Unity">
            <a:extLst>
              <a:ext uri="{FF2B5EF4-FFF2-40B4-BE49-F238E27FC236}">
                <a16:creationId xmlns:a16="http://schemas.microsoft.com/office/drawing/2014/main" id="{E64CB05B-AE6B-4AB9-B845-EB8A1E6C3D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1" y="5341470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Há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03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componentes principais responsáveis pelo sistema de áudio na Unity: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Clips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,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Source 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Audio Listener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Vamos apenas dar uma olhada nos áudios que possuímos em nossa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os prefabs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explosion_asteroid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explosion_player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exibir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anexado a estes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GO’s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selecionada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Selecionar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na guia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Hierarchy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anexar o áudio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weapon_player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 este GO. Desmarcar a opção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alterar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que o áudio seja disparado apenas quando atirarmos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Dentro da função Update() e no final da condicional inserir o código: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audio.Play();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A38FF0B-BA8F-468E-8513-620A68EBB5EB}"/>
              </a:ext>
            </a:extLst>
          </p:cNvPr>
          <p:cNvGrpSpPr/>
          <p:nvPr/>
        </p:nvGrpSpPr>
        <p:grpSpPr>
          <a:xfrm>
            <a:off x="1343025" y="6157333"/>
            <a:ext cx="9505950" cy="504825"/>
            <a:chOff x="1343025" y="6295201"/>
            <a:chExt cx="9505950" cy="50482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3097366-DD6F-47EE-9A8B-3BA28541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025" y="6295201"/>
              <a:ext cx="4448175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5B29D6A-D19F-4FED-9A75-90FC1115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6295201"/>
              <a:ext cx="4752975" cy="5048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2719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adicionar o áudio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music_background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ao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GO Game Controller e deixe as opções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 On Awake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Loop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selecionadas</a:t>
            </a: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 novamente para verificar se o som ambiente funciona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333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Agora vamos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balancear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som dos áudios do jogo para uma melhor experiência sonora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Player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no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Audio Source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iminua o volume para </a:t>
            </a:r>
            <a:r>
              <a:rPr lang="pt-BR" sz="3200" b="1" dirty="0">
                <a:solidFill>
                  <a:srgbClr val="455463"/>
                </a:solidFill>
                <a:latin typeface="Open Sans"/>
              </a:rPr>
              <a:t>0.5</a:t>
            </a:r>
            <a:r>
              <a:rPr lang="pt-BR" sz="3200" dirty="0">
                <a:solidFill>
                  <a:srgbClr val="455463"/>
                </a:solidFill>
                <a:latin typeface="Open Sans"/>
              </a:rPr>
              <a:t>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b="1" dirty="0">
                <a:solidFill>
                  <a:srgbClr val="455463"/>
                </a:solidFill>
                <a:latin typeface="Open Sans"/>
              </a:rPr>
              <a:t>Repita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o passo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2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8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514909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Nesta seção falaremos sobre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a área em que todos os elementos da interface do usuário devem estar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é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objeto de jogo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com um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nele, e todos os elementos da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IU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devem ser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filhos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desse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</a:p>
          <a:p>
            <a:pPr marL="571500" lvl="1" algn="l">
              <a:lnSpc>
                <a:spcPct val="150000"/>
              </a:lnSpc>
            </a:pPr>
            <a:r>
              <a:rPr lang="pt-BR" sz="3200" dirty="0">
                <a:solidFill>
                  <a:srgbClr val="455463"/>
                </a:solidFill>
                <a:latin typeface="Open Sans"/>
              </a:rPr>
              <a:t>		</a:t>
            </a:r>
            <a:r>
              <a:rPr lang="pt-BR" sz="2900" dirty="0">
                <a:solidFill>
                  <a:srgbClr val="455463"/>
                </a:solidFill>
                <a:latin typeface="Open Sans"/>
              </a:rPr>
              <a:t>https://docs.unity3d.com/Packages/com.unity.ugui@1.0/manual/UIBasicLayout.html</a:t>
            </a: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5" name="Gráfico 4" descr="Documentação Unity">
            <a:extLst>
              <a:ext uri="{FF2B5EF4-FFF2-40B4-BE49-F238E27FC236}">
                <a16:creationId xmlns:a16="http://schemas.microsoft.com/office/drawing/2014/main" id="{371AEF0D-9782-486D-A830-6A033C7ADD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8932" y="4535365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933172"/>
            <a:ext cx="5120844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Crie um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Canvas/Text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modo de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Renderização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Canvas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World Space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adicione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MainCamera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Event Camera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Selecione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Canvas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configure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6269AE-0A8D-481C-AB8B-F8CBD222A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177" y="1625502"/>
            <a:ext cx="6087592" cy="4936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9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2" y="1637607"/>
            <a:ext cx="5747068" cy="5027195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Renomeie o componente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ScoreText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configure-o conforme imagem ao lado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Remova a literal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New Text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campo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fonte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tamanho da fonte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Opcionalmente altere a cor</a:t>
            </a: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30C3C39-CA1A-45E7-AE5C-2433C788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704" y="1557942"/>
            <a:ext cx="4790363" cy="5106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0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realizar a pontuação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editor da Unity anexe o GO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Text Score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script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 e teste. Verifique que ao destruir os asteroides os pontos não são computados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Altere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DestroyByContact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crie um padrão de projeto singleton para que o mesmo instancie estaticamente 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PlayerController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invoque os métodos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AddScore()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UpdateScore()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No editor da Unity associe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tag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 Game 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460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8861D5-1800-4F71-97D1-C9CE4A613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5" y="1291093"/>
            <a:ext cx="5044377" cy="547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8800DE5-D5A1-4C32-B3C5-E110E6DAE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02" y="1291093"/>
            <a:ext cx="5587786" cy="5478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21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o model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vehicle_playerShip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à cena e nomeá-lo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02 materiais em seu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MeshRenderer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: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vehicle_playerShip_orange_dff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vehicle_playerShip_glass_mat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Resetar a posição, rotação e escala do Player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RigidBody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que o motor de física da Unity seja utilizado neste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GameObject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remover a seleção de gravidade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Capsule Collider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para detectarmos colisões neste GO: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a direção para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o raio para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0.51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Alterar a posição do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Gizmo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o eixo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Y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ter uma visão superior e encapsular o GO corretamente no colisor com Altura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1.62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o player na cena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EFA09-5F09-495F-BFEF-A08C847C3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831" y="1510770"/>
            <a:ext cx="7330538" cy="5261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994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BE70A98-8E70-4CE8-866C-727FA72718AF}"/>
              </a:ext>
            </a:extLst>
          </p:cNvPr>
          <p:cNvGrpSpPr/>
          <p:nvPr/>
        </p:nvGrpSpPr>
        <p:grpSpPr>
          <a:xfrm>
            <a:off x="348932" y="1514909"/>
            <a:ext cx="11646537" cy="5220895"/>
            <a:chOff x="348932" y="1514909"/>
            <a:chExt cx="11646537" cy="5220895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:a16="http://schemas.microsoft.com/office/drawing/2014/main" id="{D1FEAB9D-458C-4968-91DB-6EA398B7B5DC}"/>
                </a:ext>
              </a:extLst>
            </p:cNvPr>
            <p:cNvSpPr txBox="1">
              <a:spLocks/>
            </p:cNvSpPr>
            <p:nvPr/>
          </p:nvSpPr>
          <p:spPr>
            <a:xfrm>
              <a:off x="348932" y="1514909"/>
              <a:ext cx="11646537" cy="4498730"/>
            </a:xfrm>
            <a:prstGeom prst="rect">
              <a:avLst/>
            </a:prstGeom>
          </p:spPr>
          <p:txBody>
            <a:bodyPr vert="horz" wrap="square" lIns="90000" tIns="45720" rIns="91440" bIns="45720" rtlCol="0">
              <a:normAutofit fontScale="550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Criar um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Empty GO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nomeá-lo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Display Text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e resetar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transform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Arraste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GO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Canvas junto com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Score Text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criados anteriormente e deixe-os como filho de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Display Text e d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uplique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GO Score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nomeie-o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Restart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altere o campo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para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Restart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arraste-o para o canto superior direito da tela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Repita o procedimento no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passo 3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crie mais um botão chamado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 Over Text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, posicionando-o no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centro da tela 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e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Y Position: 0.6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Abra o script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GameController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altere-o para contemplar os menus Restart e Game Over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Abra depois o script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DestroyByContact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e faça uma verificação para invocar o método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GameOver()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do script GameController quando o </a:t>
              </a:r>
              <a:r>
                <a:rPr lang="pt-BR" sz="3600" b="1" dirty="0">
                  <a:solidFill>
                    <a:srgbClr val="455463"/>
                  </a:solidFill>
                  <a:latin typeface="Open Sans"/>
                </a:rPr>
                <a:t>Player</a:t>
              </a:r>
              <a:r>
                <a:rPr lang="pt-BR" sz="3600" dirty="0">
                  <a:solidFill>
                    <a:srgbClr val="455463"/>
                  </a:solidFill>
                  <a:latin typeface="Open Sans"/>
                </a:rPr>
                <a:t> for destruído:</a:t>
              </a: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114300" algn="l">
                <a:lnSpc>
                  <a:spcPct val="150000"/>
                </a:lnSpc>
              </a:pPr>
              <a:endParaRPr lang="pt-BR" sz="3600" b="1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b="1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  <a:p>
              <a:pPr marL="857250" indent="-742950" algn="l">
                <a:lnSpc>
                  <a:spcPct val="150000"/>
                </a:lnSpc>
                <a:buFont typeface="+mj-lt"/>
                <a:buAutoNum type="arabicPeriod"/>
              </a:pPr>
              <a:endParaRPr lang="pt-BR" sz="3600" dirty="0">
                <a:solidFill>
                  <a:srgbClr val="455463"/>
                </a:solidFill>
                <a:latin typeface="Open Sans"/>
              </a:endParaRP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02842B3-B322-41ED-94BC-30A301163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2521" y="5810289"/>
              <a:ext cx="9246958" cy="9255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25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4AA25C-9C54-41DD-B817-A3B0CB7A3660}"/>
              </a:ext>
            </a:extLst>
          </p:cNvPr>
          <p:cNvSpPr txBox="1"/>
          <p:nvPr/>
        </p:nvSpPr>
        <p:spPr>
          <a:xfrm>
            <a:off x="4404216" y="1333100"/>
            <a:ext cx="291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F554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GameController.cs</a:t>
            </a:r>
            <a:endParaRPr lang="pt-BR" sz="2400" b="1" dirty="0">
              <a:solidFill>
                <a:srgbClr val="3F554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5DBE2C1-B12F-420C-8ACB-FCEA717377DA}"/>
              </a:ext>
            </a:extLst>
          </p:cNvPr>
          <p:cNvGrpSpPr/>
          <p:nvPr/>
        </p:nvGrpSpPr>
        <p:grpSpPr>
          <a:xfrm>
            <a:off x="129526" y="2131995"/>
            <a:ext cx="11899445" cy="4299908"/>
            <a:chOff x="129526" y="2131995"/>
            <a:chExt cx="11899445" cy="429990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D5536CB-F759-4DAA-881A-C802E031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26" y="2134608"/>
              <a:ext cx="4109691" cy="42972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250149D-D102-4AA1-BB3A-BC3CF63A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1616" y="2131995"/>
              <a:ext cx="4109691" cy="42999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BE517D7-B7F0-4805-B473-1D6C80078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7573" y="5314098"/>
              <a:ext cx="3411398" cy="10688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3390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Saindo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646537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Após a conclusão das modificações nesses dois scripts, volte para a Unity e arraste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GO’s Restart Text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 Over Text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para dentro do script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GameController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Salve a cena, execute a Unity e teste!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4501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Gerando a build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6874829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File/Build Settings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manter a plataforma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WebGL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verificar se a cena principal foi adicionada à build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Player Settings/Other Settings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Configuration/API Compatibility Level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confirmar se estamos utilizando 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.Net 4.x 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no botão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 criar uma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nova pasta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,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 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nomeá-la para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aguardar o processamento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3F09B-C358-4856-AB7E-E457732B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491" y="1933172"/>
            <a:ext cx="4560978" cy="437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4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Publicando o jogo na Unity Play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1FEAB9D-458C-4968-91DB-6EA398B7B5DC}"/>
              </a:ext>
            </a:extLst>
          </p:cNvPr>
          <p:cNvSpPr txBox="1">
            <a:spLocks/>
          </p:cNvSpPr>
          <p:nvPr/>
        </p:nvSpPr>
        <p:spPr>
          <a:xfrm>
            <a:off x="348931" y="1933172"/>
            <a:ext cx="11388640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Acessar a url </a:t>
            </a:r>
            <a:r>
              <a:rPr lang="pt-BR" sz="3600" dirty="0">
                <a:solidFill>
                  <a:srgbClr val="455463"/>
                </a:solidFill>
                <a:latin typeface="Open Sans"/>
                <a:hlinkClick r:id="rId4"/>
              </a:rPr>
              <a:t>https://play.unity.com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fazer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Sign In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sua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 ID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Clicar em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Post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(ícone com uma seta para cima),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arrastar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soltar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todo o conteúdo da pasta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Builds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que criamos anteriormente no projeto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Space Shooter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Preencher os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campos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necessários na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Unity Play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para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publicação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Testar o jogo e compartilhar a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url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do seu </a:t>
            </a:r>
            <a:r>
              <a:rPr lang="pt-BR" sz="3600" b="1" dirty="0">
                <a:solidFill>
                  <a:srgbClr val="455463"/>
                </a:solidFill>
                <a:latin typeface="Open Sans"/>
              </a:rPr>
              <a:t>projeto</a:t>
            </a:r>
            <a:r>
              <a:rPr lang="pt-BR" sz="3600" dirty="0">
                <a:solidFill>
                  <a:srgbClr val="455463"/>
                </a:solidFill>
                <a:latin typeface="Open Sans"/>
              </a:rPr>
              <a:t> com seus amigos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solidFill>
                  <a:srgbClr val="455463"/>
                </a:solidFill>
                <a:latin typeface="Open Sans"/>
              </a:rPr>
              <a:t>Divirtam-se!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b="1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52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sz="3600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Publicando o jogo na Unity Play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BD994C-7EA8-48A2-B58D-6EB5F934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134" y="1510770"/>
            <a:ext cx="9383932" cy="5112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15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26AC2B-E2A5-4898-AF19-4CC93E26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10" y="148497"/>
            <a:ext cx="4861577" cy="6561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4455951" y="771379"/>
            <a:ext cx="3280094" cy="781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321237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 componente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sistema de partículas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simula entidades fluídas, como líquidos, nuvens e chamas,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gerando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animando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um grande número de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pequenas imagens 2D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na cena do jogo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Os parâmetros gerais do sistema de partículas são mantidos dentro de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módulo principal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especial e esses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parâmetros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são visíveis no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Inspetor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acima de todos os outros módulos</a:t>
            </a: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000" dirty="0">
                <a:solidFill>
                  <a:srgbClr val="455463"/>
                </a:solidFill>
                <a:latin typeface="Open Sans"/>
              </a:rPr>
              <a:t>https://docs.unity3d.com/ScriptReference/ParticleSystem.html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partículas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7" name="Gráfico 6" descr="Documentação Unity">
            <a:extLst>
              <a:ext uri="{FF2B5EF4-FFF2-40B4-BE49-F238E27FC236}">
                <a16:creationId xmlns:a16="http://schemas.microsoft.com/office/drawing/2014/main" id="{83825F57-011E-43AC-9F13-D4798F1779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125569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Mesh Collider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dentro do Mesh Collider adicionar o mesh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player_ship_collider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Ativar a função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 IsTrigger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do Mesh Collider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Na pasta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Prefabs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arrastar o sistema de partículas do motor chamado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engines_player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como filho de GO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Player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guia Hierarchy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Adicionar os materiais aos dois sistemas de partículas e adicionar também as  texturas das partículas aos materiais:</a:t>
            </a: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part_jet_flare </a:t>
            </a:r>
            <a:r>
              <a:rPr lang="pt-BR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</a:t>
            </a:r>
            <a:r>
              <a:rPr lang="pt-BR" dirty="0" err="1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part_jet_flare_mat</a:t>
            </a:r>
            <a:endParaRPr lang="pt-BR" dirty="0">
              <a:solidFill>
                <a:srgbClr val="455463"/>
              </a:solidFill>
              <a:latin typeface="Open Sans"/>
              <a:sym typeface="Wingdings" panose="05000000000000000000" pitchFamily="2" charset="2"/>
            </a:endParaRPr>
          </a:p>
          <a:p>
            <a:pPr marL="1314450" lvl="1" indent="-742950" algn="l">
              <a:lnSpc>
                <a:spcPct val="150000"/>
              </a:lnSpc>
              <a:buFont typeface="+mj-lt"/>
              <a:buAutoNum type="alphaLcParenR"/>
            </a:pPr>
            <a:r>
              <a:rPr lang="pt-BR" dirty="0" err="1">
                <a:solidFill>
                  <a:srgbClr val="455463"/>
                </a:solidFill>
                <a:latin typeface="Open Sans"/>
              </a:rPr>
              <a:t>part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-_jet_core </a:t>
            </a:r>
            <a:r>
              <a:rPr lang="pt-BR" dirty="0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 </a:t>
            </a:r>
            <a:r>
              <a:rPr lang="pt-BR" dirty="0" err="1">
                <a:solidFill>
                  <a:srgbClr val="455463"/>
                </a:solidFill>
                <a:latin typeface="Open Sans"/>
                <a:sym typeface="Wingdings" panose="05000000000000000000" pitchFamily="2" charset="2"/>
              </a:rPr>
              <a:t>part_jet_core_mat</a:t>
            </a: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Adicionando o player na cena do jogo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Uma câmera é um dispositivo por meio do qual o jogador vê o mundo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ponto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do espaço da tela é definido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pixels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ponto de espaço da janela de visualização é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normalizado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relativo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à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canto inferior esquerdo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da câmera é (0,0).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O canto superior direito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é (1,1)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posição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z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está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unidades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mundiais da câmera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Um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ponto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do espaço mundial é definido em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coordenadas globais 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(por exemplo, Transform.position)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  <a:r>
              <a:rPr lang="pt-BR" sz="2200" dirty="0">
                <a:solidFill>
                  <a:srgbClr val="455463"/>
                </a:solidFill>
                <a:latin typeface="Open Sans"/>
              </a:rPr>
              <a:t>https://docs.unity3d.com/ScriptReference/Camera.html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Câmera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48F47DF6-B392-4AB9-B8EB-ABCAE73178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374951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4DF24D3-459E-41AD-BAF4-398DC8F6EBA4}"/>
              </a:ext>
            </a:extLst>
          </p:cNvPr>
          <p:cNvSpPr txBox="1">
            <a:spLocks/>
          </p:cNvSpPr>
          <p:nvPr/>
        </p:nvSpPr>
        <p:spPr>
          <a:xfrm>
            <a:off x="196531" y="1780772"/>
            <a:ext cx="11865943" cy="4498730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iluminação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na Unity funciona aproximando como a luz se comporta no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mundo real</a:t>
            </a: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A Unity usa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modelos detalhados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de como a luz funciona para um resultado mais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realista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ou modelos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simplificados</a:t>
            </a:r>
            <a:r>
              <a:rPr lang="pt-BR" dirty="0">
                <a:solidFill>
                  <a:srgbClr val="455463"/>
                </a:solidFill>
                <a:latin typeface="Open Sans"/>
              </a:rPr>
              <a:t> para um resultado mais </a:t>
            </a:r>
            <a:r>
              <a:rPr lang="pt-BR" b="1" dirty="0">
                <a:solidFill>
                  <a:srgbClr val="455463"/>
                </a:solidFill>
                <a:latin typeface="Open Sans"/>
              </a:rPr>
              <a:t>estilizado</a:t>
            </a:r>
          </a:p>
          <a:p>
            <a:pPr marL="114300" algn="l">
              <a:lnSpc>
                <a:spcPct val="150000"/>
              </a:lnSpc>
            </a:pPr>
            <a:r>
              <a:rPr lang="pt-BR" dirty="0">
                <a:solidFill>
                  <a:srgbClr val="455463"/>
                </a:solidFill>
                <a:latin typeface="Open Sans"/>
              </a:rPr>
              <a:t>	</a:t>
            </a:r>
          </a:p>
          <a:p>
            <a:pPr marL="114300" algn="l">
              <a:lnSpc>
                <a:spcPct val="150000"/>
              </a:lnSpc>
            </a:pPr>
            <a:r>
              <a:rPr lang="pt-BR" sz="2000" dirty="0">
                <a:solidFill>
                  <a:srgbClr val="455463"/>
                </a:solidFill>
                <a:latin typeface="Open Sans"/>
              </a:rPr>
              <a:t>	https://docs.unity3d.com/Manual/LightingInUnity.html</a:t>
            </a: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  <a:p>
            <a:pPr marL="857250" indent="-742950" algn="l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rgbClr val="455463"/>
              </a:solidFill>
              <a:latin typeface="Open San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59723BA-D98D-430C-9BED-3CCF3E2B9F36}"/>
              </a:ext>
            </a:extLst>
          </p:cNvPr>
          <p:cNvSpPr txBox="1">
            <a:spLocks/>
          </p:cNvSpPr>
          <p:nvPr/>
        </p:nvSpPr>
        <p:spPr>
          <a:xfrm>
            <a:off x="196531" y="448254"/>
            <a:ext cx="8788849" cy="1062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rgbClr val="3F55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Iluminação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E0580BE-18BE-4490-8F25-C70CB068D6DC}"/>
              </a:ext>
            </a:extLst>
          </p:cNvPr>
          <p:cNvCxnSpPr>
            <a:cxnSpLocks/>
          </p:cNvCxnSpPr>
          <p:nvPr/>
        </p:nvCxnSpPr>
        <p:spPr>
          <a:xfrm>
            <a:off x="196531" y="1212779"/>
            <a:ext cx="11333138" cy="0"/>
          </a:xfrm>
          <a:prstGeom prst="line">
            <a:avLst/>
          </a:prstGeom>
          <a:ln w="12700">
            <a:solidFill>
              <a:srgbClr val="3F5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7767CC58-1F87-4DC9-A0EE-B520EA7FE6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3472" y="119175"/>
            <a:ext cx="1136326" cy="1136326"/>
          </a:xfrm>
          <a:prstGeom prst="rect">
            <a:avLst/>
          </a:prstGeom>
        </p:spPr>
      </p:pic>
      <p:pic>
        <p:nvPicPr>
          <p:cNvPr id="8" name="Gráfico 7" descr="Documentação Unity">
            <a:extLst>
              <a:ext uri="{FF2B5EF4-FFF2-40B4-BE49-F238E27FC236}">
                <a16:creationId xmlns:a16="http://schemas.microsoft.com/office/drawing/2014/main" id="{48F47DF6-B392-4AB9-B8EB-ABCAE73178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26" y="5166544"/>
            <a:ext cx="807726" cy="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16777</TotalTime>
  <Words>3982</Words>
  <Application>Microsoft Office PowerPoint</Application>
  <PresentationFormat>Widescreen</PresentationFormat>
  <Paragraphs>704</Paragraphs>
  <Slides>57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Arial</vt:lpstr>
      <vt:lpstr>Bauhaus 93</vt:lpstr>
      <vt:lpstr>Calibri</vt:lpstr>
      <vt:lpstr>Calibri Light</vt:lpstr>
      <vt:lpstr>Open Sans</vt:lpstr>
      <vt:lpstr>Tema do Office</vt:lpstr>
      <vt:lpstr>Space Shooter</vt:lpstr>
      <vt:lpstr>Objetivos do projeto</vt:lpstr>
      <vt:lpstr>Legendas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Shooter</dc:title>
  <dc:creator>Alexandre Dionizio</dc:creator>
  <cp:lastModifiedBy>Alexandre</cp:lastModifiedBy>
  <cp:revision>432</cp:revision>
  <dcterms:created xsi:type="dcterms:W3CDTF">2017-07-26T19:32:34Z</dcterms:created>
  <dcterms:modified xsi:type="dcterms:W3CDTF">2021-06-10T18:19:52Z</dcterms:modified>
</cp:coreProperties>
</file>